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 id="2147483760" r:id="rId2"/>
  </p:sldMasterIdLst>
  <p:notesMasterIdLst>
    <p:notesMasterId r:id="rId12"/>
  </p:notesMasterIdLst>
  <p:sldIdLst>
    <p:sldId id="257" r:id="rId3"/>
    <p:sldId id="381" r:id="rId4"/>
    <p:sldId id="380" r:id="rId5"/>
    <p:sldId id="366" r:id="rId6"/>
    <p:sldId id="389" r:id="rId7"/>
    <p:sldId id="393" r:id="rId8"/>
    <p:sldId id="392" r:id="rId9"/>
    <p:sldId id="388" r:id="rId10"/>
    <p:sldId id="38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326" autoAdjust="0"/>
  </p:normalViewPr>
  <p:slideViewPr>
    <p:cSldViewPr snapToGrid="0">
      <p:cViewPr varScale="1">
        <p:scale>
          <a:sx n="82" d="100"/>
          <a:sy n="82" d="100"/>
        </p:scale>
        <p:origin x="16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D0EA4-6473-4E9C-A6E9-9914DF318F91}"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51574B53-30D8-4ACE-B4A3-166593DE1B51}">
      <dgm:prSet/>
      <dgm:spPr/>
      <dgm:t>
        <a:bodyPr/>
        <a:lstStyle/>
        <a:p>
          <a:r>
            <a:rPr lang="en-AU" dirty="0"/>
            <a:t>Complete Step 5 and Step 6 before the end of the lesson.</a:t>
          </a:r>
          <a:endParaRPr lang="en-US" dirty="0"/>
        </a:p>
      </dgm:t>
    </dgm:pt>
    <dgm:pt modelId="{92C8BA60-4C4F-471E-B39F-A61D48D5E04B}" type="parTrans" cxnId="{368DD241-35E1-455B-B6B5-1C7F5D27179E}">
      <dgm:prSet/>
      <dgm:spPr/>
      <dgm:t>
        <a:bodyPr/>
        <a:lstStyle/>
        <a:p>
          <a:endParaRPr lang="en-US"/>
        </a:p>
      </dgm:t>
    </dgm:pt>
    <dgm:pt modelId="{2CB46E3B-780A-4A98-9B00-C34799BE96A0}" type="sibTrans" cxnId="{368DD241-35E1-455B-B6B5-1C7F5D27179E}">
      <dgm:prSet/>
      <dgm:spPr/>
      <dgm:t>
        <a:bodyPr/>
        <a:lstStyle/>
        <a:p>
          <a:endParaRPr lang="en-US"/>
        </a:p>
      </dgm:t>
    </dgm:pt>
    <dgm:pt modelId="{E59AA761-DB20-48F9-A221-22B445F31193}">
      <dgm:prSet/>
      <dgm:spPr/>
      <dgm:t>
        <a:bodyPr/>
        <a:lstStyle/>
        <a:p>
          <a:r>
            <a:rPr lang="en-AU" dirty="0"/>
            <a:t>Everyone needs to have contributed to the poster.</a:t>
          </a:r>
          <a:endParaRPr lang="en-US" dirty="0"/>
        </a:p>
      </dgm:t>
    </dgm:pt>
    <dgm:pt modelId="{97EA1C66-AFAA-437B-A7CC-6C480086DF82}" type="parTrans" cxnId="{9B7BAA31-47D1-4303-BB77-3675E2E18247}">
      <dgm:prSet/>
      <dgm:spPr/>
      <dgm:t>
        <a:bodyPr/>
        <a:lstStyle/>
        <a:p>
          <a:endParaRPr lang="en-US"/>
        </a:p>
      </dgm:t>
    </dgm:pt>
    <dgm:pt modelId="{204A2385-2500-4900-9EF7-C3E46636B2FD}" type="sibTrans" cxnId="{9B7BAA31-47D1-4303-BB77-3675E2E18247}">
      <dgm:prSet/>
      <dgm:spPr/>
      <dgm:t>
        <a:bodyPr/>
        <a:lstStyle/>
        <a:p>
          <a:endParaRPr lang="en-US"/>
        </a:p>
      </dgm:t>
    </dgm:pt>
    <dgm:pt modelId="{1921D0C2-CEF2-4619-8340-D71537710AA6}">
      <dgm:prSet/>
      <dgm:spPr/>
      <dgm:t>
        <a:bodyPr/>
        <a:lstStyle/>
        <a:p>
          <a:r>
            <a:rPr lang="en-AU" dirty="0"/>
            <a:t>We are presenting the final posters next lesson in a Gallery Walk</a:t>
          </a:r>
          <a:endParaRPr lang="en-US" dirty="0"/>
        </a:p>
      </dgm:t>
    </dgm:pt>
    <dgm:pt modelId="{BA48234B-A322-4831-9EBB-D54592B63654}" type="parTrans" cxnId="{4A683BFF-761E-4956-8444-817BEDF05DAA}">
      <dgm:prSet/>
      <dgm:spPr/>
      <dgm:t>
        <a:bodyPr/>
        <a:lstStyle/>
        <a:p>
          <a:endParaRPr lang="en-US"/>
        </a:p>
      </dgm:t>
    </dgm:pt>
    <dgm:pt modelId="{38AE54DA-C015-4818-BB4A-39C6AC153907}" type="sibTrans" cxnId="{4A683BFF-761E-4956-8444-817BEDF05DAA}">
      <dgm:prSet/>
      <dgm:spPr/>
      <dgm:t>
        <a:bodyPr/>
        <a:lstStyle/>
        <a:p>
          <a:endParaRPr lang="en-US"/>
        </a:p>
      </dgm:t>
    </dgm:pt>
    <dgm:pt modelId="{B01E739D-7D2B-40CD-9F8A-BB1A17E62530}" type="pres">
      <dgm:prSet presAssocID="{99BD0EA4-6473-4E9C-A6E9-9914DF318F91}" presName="outerComposite" presStyleCnt="0">
        <dgm:presLayoutVars>
          <dgm:chMax val="5"/>
          <dgm:dir/>
          <dgm:resizeHandles val="exact"/>
        </dgm:presLayoutVars>
      </dgm:prSet>
      <dgm:spPr/>
    </dgm:pt>
    <dgm:pt modelId="{29A86524-E07C-4DA1-9B45-29A0EE8DD6FD}" type="pres">
      <dgm:prSet presAssocID="{99BD0EA4-6473-4E9C-A6E9-9914DF318F91}" presName="dummyMaxCanvas" presStyleCnt="0">
        <dgm:presLayoutVars/>
      </dgm:prSet>
      <dgm:spPr/>
    </dgm:pt>
    <dgm:pt modelId="{6912559B-1E7B-48A9-A427-D8AE318C7C52}" type="pres">
      <dgm:prSet presAssocID="{99BD0EA4-6473-4E9C-A6E9-9914DF318F91}" presName="ThreeNodes_1" presStyleLbl="node1" presStyleIdx="0" presStyleCnt="3">
        <dgm:presLayoutVars>
          <dgm:bulletEnabled val="1"/>
        </dgm:presLayoutVars>
      </dgm:prSet>
      <dgm:spPr/>
    </dgm:pt>
    <dgm:pt modelId="{EBF2E063-DF31-41A8-86C9-05CA0404F43C}" type="pres">
      <dgm:prSet presAssocID="{99BD0EA4-6473-4E9C-A6E9-9914DF318F91}" presName="ThreeNodes_2" presStyleLbl="node1" presStyleIdx="1" presStyleCnt="3">
        <dgm:presLayoutVars>
          <dgm:bulletEnabled val="1"/>
        </dgm:presLayoutVars>
      </dgm:prSet>
      <dgm:spPr/>
    </dgm:pt>
    <dgm:pt modelId="{1B1BAF73-C510-4723-B4E7-E91DC8F244C8}" type="pres">
      <dgm:prSet presAssocID="{99BD0EA4-6473-4E9C-A6E9-9914DF318F91}" presName="ThreeNodes_3" presStyleLbl="node1" presStyleIdx="2" presStyleCnt="3">
        <dgm:presLayoutVars>
          <dgm:bulletEnabled val="1"/>
        </dgm:presLayoutVars>
      </dgm:prSet>
      <dgm:spPr/>
    </dgm:pt>
    <dgm:pt modelId="{90E389AF-9475-41D0-B4E2-E834D83C4F63}" type="pres">
      <dgm:prSet presAssocID="{99BD0EA4-6473-4E9C-A6E9-9914DF318F91}" presName="ThreeConn_1-2" presStyleLbl="fgAccFollowNode1" presStyleIdx="0" presStyleCnt="2">
        <dgm:presLayoutVars>
          <dgm:bulletEnabled val="1"/>
        </dgm:presLayoutVars>
      </dgm:prSet>
      <dgm:spPr/>
    </dgm:pt>
    <dgm:pt modelId="{6B11B296-EA8E-463A-A632-9E01F65C0A88}" type="pres">
      <dgm:prSet presAssocID="{99BD0EA4-6473-4E9C-A6E9-9914DF318F91}" presName="ThreeConn_2-3" presStyleLbl="fgAccFollowNode1" presStyleIdx="1" presStyleCnt="2">
        <dgm:presLayoutVars>
          <dgm:bulletEnabled val="1"/>
        </dgm:presLayoutVars>
      </dgm:prSet>
      <dgm:spPr/>
    </dgm:pt>
    <dgm:pt modelId="{AA4A3A40-6F32-44F2-9101-2E44254060AE}" type="pres">
      <dgm:prSet presAssocID="{99BD0EA4-6473-4E9C-A6E9-9914DF318F91}" presName="ThreeNodes_1_text" presStyleLbl="node1" presStyleIdx="2" presStyleCnt="3">
        <dgm:presLayoutVars>
          <dgm:bulletEnabled val="1"/>
        </dgm:presLayoutVars>
      </dgm:prSet>
      <dgm:spPr/>
    </dgm:pt>
    <dgm:pt modelId="{DF6BF995-BEC6-4B4D-B8F3-F477A1B2F9D8}" type="pres">
      <dgm:prSet presAssocID="{99BD0EA4-6473-4E9C-A6E9-9914DF318F91}" presName="ThreeNodes_2_text" presStyleLbl="node1" presStyleIdx="2" presStyleCnt="3">
        <dgm:presLayoutVars>
          <dgm:bulletEnabled val="1"/>
        </dgm:presLayoutVars>
      </dgm:prSet>
      <dgm:spPr/>
    </dgm:pt>
    <dgm:pt modelId="{D61A5066-D912-4F29-BBB6-B2EF2F995A9F}" type="pres">
      <dgm:prSet presAssocID="{99BD0EA4-6473-4E9C-A6E9-9914DF318F91}" presName="ThreeNodes_3_text" presStyleLbl="node1" presStyleIdx="2" presStyleCnt="3">
        <dgm:presLayoutVars>
          <dgm:bulletEnabled val="1"/>
        </dgm:presLayoutVars>
      </dgm:prSet>
      <dgm:spPr/>
    </dgm:pt>
  </dgm:ptLst>
  <dgm:cxnLst>
    <dgm:cxn modelId="{9B7BAA31-47D1-4303-BB77-3675E2E18247}" srcId="{99BD0EA4-6473-4E9C-A6E9-9914DF318F91}" destId="{E59AA761-DB20-48F9-A221-22B445F31193}" srcOrd="1" destOrd="0" parTransId="{97EA1C66-AFAA-437B-A7CC-6C480086DF82}" sibTransId="{204A2385-2500-4900-9EF7-C3E46636B2FD}"/>
    <dgm:cxn modelId="{9C0D673A-9E81-4A16-8E55-82222B41956F}" type="presOf" srcId="{E59AA761-DB20-48F9-A221-22B445F31193}" destId="{DF6BF995-BEC6-4B4D-B8F3-F477A1B2F9D8}" srcOrd="1" destOrd="0" presId="urn:microsoft.com/office/officeart/2005/8/layout/vProcess5"/>
    <dgm:cxn modelId="{368DD241-35E1-455B-B6B5-1C7F5D27179E}" srcId="{99BD0EA4-6473-4E9C-A6E9-9914DF318F91}" destId="{51574B53-30D8-4ACE-B4A3-166593DE1B51}" srcOrd="0" destOrd="0" parTransId="{92C8BA60-4C4F-471E-B39F-A61D48D5E04B}" sibTransId="{2CB46E3B-780A-4A98-9B00-C34799BE96A0}"/>
    <dgm:cxn modelId="{6323D050-837B-4988-AC82-AE7315AF89CB}" type="presOf" srcId="{2CB46E3B-780A-4A98-9B00-C34799BE96A0}" destId="{90E389AF-9475-41D0-B4E2-E834D83C4F63}" srcOrd="0" destOrd="0" presId="urn:microsoft.com/office/officeart/2005/8/layout/vProcess5"/>
    <dgm:cxn modelId="{998A4553-13A1-442F-BF1D-A94294EA1074}" type="presOf" srcId="{1921D0C2-CEF2-4619-8340-D71537710AA6}" destId="{1B1BAF73-C510-4723-B4E7-E91DC8F244C8}" srcOrd="0" destOrd="0" presId="urn:microsoft.com/office/officeart/2005/8/layout/vProcess5"/>
    <dgm:cxn modelId="{23675557-B8A7-4F33-AA23-FDA8865AC53A}" type="presOf" srcId="{204A2385-2500-4900-9EF7-C3E46636B2FD}" destId="{6B11B296-EA8E-463A-A632-9E01F65C0A88}" srcOrd="0" destOrd="0" presId="urn:microsoft.com/office/officeart/2005/8/layout/vProcess5"/>
    <dgm:cxn modelId="{D3AEB757-82D7-4D66-AA85-17F3429B122D}" type="presOf" srcId="{E59AA761-DB20-48F9-A221-22B445F31193}" destId="{EBF2E063-DF31-41A8-86C9-05CA0404F43C}" srcOrd="0" destOrd="0" presId="urn:microsoft.com/office/officeart/2005/8/layout/vProcess5"/>
    <dgm:cxn modelId="{C28FB857-BE82-43F0-85AA-84E17F565E06}" type="presOf" srcId="{99BD0EA4-6473-4E9C-A6E9-9914DF318F91}" destId="{B01E739D-7D2B-40CD-9F8A-BB1A17E62530}" srcOrd="0" destOrd="0" presId="urn:microsoft.com/office/officeart/2005/8/layout/vProcess5"/>
    <dgm:cxn modelId="{394DBEC6-08E3-44D5-A629-04B4F1217458}" type="presOf" srcId="{51574B53-30D8-4ACE-B4A3-166593DE1B51}" destId="{AA4A3A40-6F32-44F2-9101-2E44254060AE}" srcOrd="1" destOrd="0" presId="urn:microsoft.com/office/officeart/2005/8/layout/vProcess5"/>
    <dgm:cxn modelId="{74B811D9-7D34-4B46-81F2-2C75A372122C}" type="presOf" srcId="{51574B53-30D8-4ACE-B4A3-166593DE1B51}" destId="{6912559B-1E7B-48A9-A427-D8AE318C7C52}" srcOrd="0" destOrd="0" presId="urn:microsoft.com/office/officeart/2005/8/layout/vProcess5"/>
    <dgm:cxn modelId="{CB9D07E3-30EC-455A-A50B-3D87A9B03E45}" type="presOf" srcId="{1921D0C2-CEF2-4619-8340-D71537710AA6}" destId="{D61A5066-D912-4F29-BBB6-B2EF2F995A9F}" srcOrd="1" destOrd="0" presId="urn:microsoft.com/office/officeart/2005/8/layout/vProcess5"/>
    <dgm:cxn modelId="{4A683BFF-761E-4956-8444-817BEDF05DAA}" srcId="{99BD0EA4-6473-4E9C-A6E9-9914DF318F91}" destId="{1921D0C2-CEF2-4619-8340-D71537710AA6}" srcOrd="2" destOrd="0" parTransId="{BA48234B-A322-4831-9EBB-D54592B63654}" sibTransId="{38AE54DA-C015-4818-BB4A-39C6AC153907}"/>
    <dgm:cxn modelId="{656BCC89-F8E4-48E5-BC13-30B73CF06BA5}" type="presParOf" srcId="{B01E739D-7D2B-40CD-9F8A-BB1A17E62530}" destId="{29A86524-E07C-4DA1-9B45-29A0EE8DD6FD}" srcOrd="0" destOrd="0" presId="urn:microsoft.com/office/officeart/2005/8/layout/vProcess5"/>
    <dgm:cxn modelId="{3673D114-2B44-43AD-8E5F-BD5D8AF94589}" type="presParOf" srcId="{B01E739D-7D2B-40CD-9F8A-BB1A17E62530}" destId="{6912559B-1E7B-48A9-A427-D8AE318C7C52}" srcOrd="1" destOrd="0" presId="urn:microsoft.com/office/officeart/2005/8/layout/vProcess5"/>
    <dgm:cxn modelId="{578CDCE5-B9B8-4FE7-828C-106AE0202957}" type="presParOf" srcId="{B01E739D-7D2B-40CD-9F8A-BB1A17E62530}" destId="{EBF2E063-DF31-41A8-86C9-05CA0404F43C}" srcOrd="2" destOrd="0" presId="urn:microsoft.com/office/officeart/2005/8/layout/vProcess5"/>
    <dgm:cxn modelId="{2912277B-B32E-488F-ADF7-338863308007}" type="presParOf" srcId="{B01E739D-7D2B-40CD-9F8A-BB1A17E62530}" destId="{1B1BAF73-C510-4723-B4E7-E91DC8F244C8}" srcOrd="3" destOrd="0" presId="urn:microsoft.com/office/officeart/2005/8/layout/vProcess5"/>
    <dgm:cxn modelId="{E71D0B03-9C28-4424-B550-3A569C476752}" type="presParOf" srcId="{B01E739D-7D2B-40CD-9F8A-BB1A17E62530}" destId="{90E389AF-9475-41D0-B4E2-E834D83C4F63}" srcOrd="4" destOrd="0" presId="urn:microsoft.com/office/officeart/2005/8/layout/vProcess5"/>
    <dgm:cxn modelId="{FA1183AF-3248-4442-B4FB-AC0BBD9691FF}" type="presParOf" srcId="{B01E739D-7D2B-40CD-9F8A-BB1A17E62530}" destId="{6B11B296-EA8E-463A-A632-9E01F65C0A88}" srcOrd="5" destOrd="0" presId="urn:microsoft.com/office/officeart/2005/8/layout/vProcess5"/>
    <dgm:cxn modelId="{4ACEA186-56B0-48A7-AB09-85C1A555575F}" type="presParOf" srcId="{B01E739D-7D2B-40CD-9F8A-BB1A17E62530}" destId="{AA4A3A40-6F32-44F2-9101-2E44254060AE}" srcOrd="6" destOrd="0" presId="urn:microsoft.com/office/officeart/2005/8/layout/vProcess5"/>
    <dgm:cxn modelId="{529A0508-49B1-4179-8CB7-E3D07FEDCA47}" type="presParOf" srcId="{B01E739D-7D2B-40CD-9F8A-BB1A17E62530}" destId="{DF6BF995-BEC6-4B4D-B8F3-F477A1B2F9D8}" srcOrd="7" destOrd="0" presId="urn:microsoft.com/office/officeart/2005/8/layout/vProcess5"/>
    <dgm:cxn modelId="{52F2793A-1D68-4DFE-9C19-CC183A0A10D8}" type="presParOf" srcId="{B01E739D-7D2B-40CD-9F8A-BB1A17E62530}" destId="{D61A5066-D912-4F29-BBB6-B2EF2F995A9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2559B-1E7B-48A9-A427-D8AE318C7C52}">
      <dsp:nvSpPr>
        <dsp:cNvPr id="0" name=""/>
        <dsp:cNvSpPr/>
      </dsp:nvSpPr>
      <dsp:spPr>
        <a:xfrm>
          <a:off x="0" y="0"/>
          <a:ext cx="4795678" cy="147637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dirty="0"/>
            <a:t>Complete Step 5 and Step 6 before the end of the lesson.</a:t>
          </a:r>
          <a:endParaRPr lang="en-US" sz="2600" kern="1200" dirty="0"/>
        </a:p>
      </dsp:txBody>
      <dsp:txXfrm>
        <a:off x="43242" y="43242"/>
        <a:ext cx="3202554" cy="1389891"/>
      </dsp:txXfrm>
    </dsp:sp>
    <dsp:sp modelId="{EBF2E063-DF31-41A8-86C9-05CA0404F43C}">
      <dsp:nvSpPr>
        <dsp:cNvPr id="0" name=""/>
        <dsp:cNvSpPr/>
      </dsp:nvSpPr>
      <dsp:spPr>
        <a:xfrm>
          <a:off x="423148" y="1722437"/>
          <a:ext cx="4795678" cy="1476375"/>
        </a:xfrm>
        <a:prstGeom prst="roundRect">
          <a:avLst>
            <a:gd name="adj" fmla="val 10000"/>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dirty="0"/>
            <a:t>Everyone needs to have contributed to the poster.</a:t>
          </a:r>
          <a:endParaRPr lang="en-US" sz="2600" kern="1200" dirty="0"/>
        </a:p>
      </dsp:txBody>
      <dsp:txXfrm>
        <a:off x="466390" y="1765679"/>
        <a:ext cx="3326402" cy="1389891"/>
      </dsp:txXfrm>
    </dsp:sp>
    <dsp:sp modelId="{1B1BAF73-C510-4723-B4E7-E91DC8F244C8}">
      <dsp:nvSpPr>
        <dsp:cNvPr id="0" name=""/>
        <dsp:cNvSpPr/>
      </dsp:nvSpPr>
      <dsp:spPr>
        <a:xfrm>
          <a:off x="846296" y="3444875"/>
          <a:ext cx="4795678" cy="1476375"/>
        </a:xfrm>
        <a:prstGeom prst="roundRect">
          <a:avLst>
            <a:gd name="adj" fmla="val 10000"/>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dirty="0"/>
            <a:t>We are presenting the final posters next lesson in a Gallery Walk</a:t>
          </a:r>
          <a:endParaRPr lang="en-US" sz="2600" kern="1200" dirty="0"/>
        </a:p>
      </dsp:txBody>
      <dsp:txXfrm>
        <a:off x="889538" y="3488117"/>
        <a:ext cx="3326402" cy="1389891"/>
      </dsp:txXfrm>
    </dsp:sp>
    <dsp:sp modelId="{90E389AF-9475-41D0-B4E2-E834D83C4F63}">
      <dsp:nvSpPr>
        <dsp:cNvPr id="0" name=""/>
        <dsp:cNvSpPr/>
      </dsp:nvSpPr>
      <dsp:spPr>
        <a:xfrm>
          <a:off x="3836035" y="1119584"/>
          <a:ext cx="959643" cy="959643"/>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51955" y="1119584"/>
        <a:ext cx="527803" cy="722131"/>
      </dsp:txXfrm>
    </dsp:sp>
    <dsp:sp modelId="{6B11B296-EA8E-463A-A632-9E01F65C0A88}">
      <dsp:nvSpPr>
        <dsp:cNvPr id="0" name=""/>
        <dsp:cNvSpPr/>
      </dsp:nvSpPr>
      <dsp:spPr>
        <a:xfrm>
          <a:off x="4259183" y="2832179"/>
          <a:ext cx="959643" cy="959643"/>
        </a:xfrm>
        <a:prstGeom prst="downArrow">
          <a:avLst>
            <a:gd name="adj1" fmla="val 55000"/>
            <a:gd name="adj2" fmla="val 45000"/>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5103" y="2832179"/>
        <a:ext cx="527803" cy="72213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3BB61-C902-4C26-8BCF-2631D5969D29}" type="datetimeFigureOut">
              <a:rPr lang="en-AU" smtClean="0"/>
              <a:t>6/06/2021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FE1C4-99CC-4556-ADB8-C964F0D9B89C}" type="slidenum">
              <a:rPr lang="en-AU" smtClean="0"/>
              <a:t>‹#›</a:t>
            </a:fld>
            <a:endParaRPr lang="en-AU"/>
          </a:p>
        </p:txBody>
      </p:sp>
    </p:spTree>
    <p:extLst>
      <p:ext uri="{BB962C8B-B14F-4D97-AF65-F5344CB8AC3E}">
        <p14:creationId xmlns:p14="http://schemas.microsoft.com/office/powerpoint/2010/main" val="374687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baseline="0" dirty="0">
                <a:latin typeface="Helvetica 45 Light"/>
              </a:rPr>
              <a:t>Students need to be sitting in their groups.</a:t>
            </a:r>
          </a:p>
          <a:p>
            <a:br>
              <a:rPr lang="en-GB" sz="1200" b="0" i="0" u="none" strike="noStrike" baseline="0" dirty="0">
                <a:latin typeface="Helvetica 45 Light"/>
              </a:rPr>
            </a:br>
            <a:r>
              <a:rPr lang="en-GB" sz="1200" b="0" i="0" u="none" strike="noStrike" baseline="0" dirty="0">
                <a:latin typeface="Helvetica 45 Light"/>
              </a:rPr>
              <a:t>Give students 1 minute to work in a group to write down as many possible answers to the question.</a:t>
            </a:r>
          </a:p>
          <a:p>
            <a:r>
              <a:rPr lang="en-GB" sz="1200" b="0" i="0" u="none" strike="noStrike" baseline="0" dirty="0">
                <a:latin typeface="Helvetica 45 Light"/>
              </a:rPr>
              <a:t>Run a whole class discussion to collect responses</a:t>
            </a:r>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2</a:t>
            </a:fld>
            <a:endParaRPr lang="en-AU"/>
          </a:p>
        </p:txBody>
      </p:sp>
    </p:spTree>
    <p:extLst>
      <p:ext uri="{BB962C8B-B14F-4D97-AF65-F5344CB8AC3E}">
        <p14:creationId xmlns:p14="http://schemas.microsoft.com/office/powerpoint/2010/main" val="216766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800" b="0" i="0" u="none" strike="noStrike" baseline="0" dirty="0">
                <a:latin typeface="Helvetica 45 Light"/>
              </a:rPr>
              <a:t>Play video.</a:t>
            </a:r>
          </a:p>
          <a:p>
            <a:pPr algn="l"/>
            <a:endParaRPr lang="en-AU" sz="1800" b="0" i="0" u="none" strike="noStrike" baseline="0" dirty="0">
              <a:latin typeface="Helvetica 45 Light"/>
            </a:endParaRPr>
          </a:p>
          <a:p>
            <a:pPr algn="l"/>
            <a:r>
              <a:rPr lang="en-AU" sz="1800" b="0" i="0" u="none" strike="noStrike" baseline="0" dirty="0">
                <a:latin typeface="Helvetica 45 Light"/>
              </a:rPr>
              <a:t>Compare the information with what was in the video with the answers to the question posed at the beginning of the lesson.</a:t>
            </a:r>
            <a:endParaRPr lang="en-GB" sz="1800" b="0" i="0" u="none" strike="noStrike" baseline="0" dirty="0">
              <a:latin typeface="Helvetica 45 Light"/>
            </a:endParaRPr>
          </a:p>
          <a:p>
            <a:pPr marL="285750" indent="-285750" algn="l">
              <a:buFont typeface="Arial" panose="020B0604020202020204" pitchFamily="34" charset="0"/>
              <a:buChar char="•"/>
            </a:pPr>
            <a:endParaRPr lang="en-GB" sz="1800" b="0" i="0" u="none" strike="noStrike" baseline="0" dirty="0">
              <a:latin typeface="Helvetica 45 Light"/>
            </a:endParaRPr>
          </a:p>
          <a:p>
            <a:pPr marL="0" indent="0" algn="l">
              <a:buFont typeface="Arial" panose="020B0604020202020204" pitchFamily="34" charset="0"/>
              <a:buNone/>
            </a:pPr>
            <a:endParaRPr lang="en-GB" sz="1800" b="0" i="0" u="none" strike="noStrike" baseline="0" dirty="0">
              <a:latin typeface="Helvetica 45 Light"/>
            </a:endParaRPr>
          </a:p>
          <a:p>
            <a:pPr marL="285750" indent="-285750" algn="l">
              <a:buFont typeface="Arial" panose="020B0604020202020204" pitchFamily="34" charset="0"/>
              <a:buChar char="•"/>
            </a:pPr>
            <a:endParaRPr lang="en-GB" sz="1800" b="0" i="0" u="none" strike="noStrike" baseline="0" dirty="0">
              <a:latin typeface="Helvetica 45 Light"/>
            </a:endParaRPr>
          </a:p>
          <a:p>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3</a:t>
            </a:fld>
            <a:endParaRPr lang="en-AU"/>
          </a:p>
        </p:txBody>
      </p:sp>
    </p:spTree>
    <p:extLst>
      <p:ext uri="{BB962C8B-B14F-4D97-AF65-F5344CB8AC3E}">
        <p14:creationId xmlns:p14="http://schemas.microsoft.com/office/powerpoint/2010/main" val="335143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B28BD033-8677-4794-8EA0-E5BD0D524802}" type="slidenum">
              <a:rPr lang="en-AU" smtClean="0"/>
              <a:t>4</a:t>
            </a:fld>
            <a:endParaRPr lang="en-AU"/>
          </a:p>
        </p:txBody>
      </p:sp>
    </p:spTree>
    <p:extLst>
      <p:ext uri="{BB962C8B-B14F-4D97-AF65-F5344CB8AC3E}">
        <p14:creationId xmlns:p14="http://schemas.microsoft.com/office/powerpoint/2010/main" val="3317249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went well?</a:t>
            </a:r>
          </a:p>
          <a:p>
            <a:pPr marL="171450" indent="-171450">
              <a:buFontTx/>
              <a:buChar char="-"/>
            </a:pPr>
            <a:r>
              <a:rPr lang="en-AU" dirty="0"/>
              <a:t>Clear titles</a:t>
            </a:r>
          </a:p>
          <a:p>
            <a:pPr marL="171450" indent="-171450">
              <a:buFontTx/>
              <a:buChar char="-"/>
            </a:pPr>
            <a:r>
              <a:rPr lang="en-AU" dirty="0"/>
              <a:t>Headings</a:t>
            </a:r>
          </a:p>
          <a:p>
            <a:pPr marL="171450" indent="-171450">
              <a:buFontTx/>
              <a:buChar char="-"/>
            </a:pPr>
            <a:r>
              <a:rPr lang="en-AU" dirty="0"/>
              <a:t>Labelled graph</a:t>
            </a:r>
          </a:p>
          <a:p>
            <a:pPr marL="171450" indent="-171450">
              <a:buFontTx/>
              <a:buChar char="-"/>
            </a:pPr>
            <a:r>
              <a:rPr lang="en-AU" dirty="0"/>
              <a:t>Relevant images/photos</a:t>
            </a:r>
          </a:p>
          <a:p>
            <a:pPr marL="171450" indent="-171450">
              <a:buFontTx/>
              <a:buChar char="-"/>
            </a:pPr>
            <a:endParaRPr lang="en-AU" dirty="0"/>
          </a:p>
          <a:p>
            <a:pPr marL="0" indent="0">
              <a:buFontTx/>
              <a:buNone/>
            </a:pPr>
            <a:r>
              <a:rPr lang="en-AU" dirty="0"/>
              <a:t>Even Better If</a:t>
            </a:r>
          </a:p>
          <a:p>
            <a:pPr marL="171450" indent="-171450">
              <a:buFontTx/>
              <a:buChar char="-"/>
            </a:pPr>
            <a:r>
              <a:rPr lang="en-AU" dirty="0"/>
              <a:t>Method had more detail</a:t>
            </a:r>
          </a:p>
          <a:p>
            <a:pPr marL="171450" indent="-171450">
              <a:buFontTx/>
              <a:buChar char="-"/>
            </a:pPr>
            <a:r>
              <a:rPr lang="en-AU" dirty="0"/>
              <a:t>Working out of mean included</a:t>
            </a:r>
          </a:p>
          <a:p>
            <a:pPr marL="171450" indent="-171450">
              <a:buFontTx/>
              <a:buChar char="-"/>
            </a:pPr>
            <a:r>
              <a:rPr lang="en-AU" dirty="0"/>
              <a:t>Conclusion included calculated values to support statements</a:t>
            </a:r>
          </a:p>
          <a:p>
            <a:pPr marL="171450" indent="-171450">
              <a:buFontTx/>
              <a:buChar char="-"/>
            </a:pPr>
            <a:r>
              <a:rPr lang="en-AU" dirty="0"/>
              <a:t>References could be included</a:t>
            </a:r>
          </a:p>
          <a:p>
            <a:pPr marL="171450" indent="-171450">
              <a:buFontTx/>
              <a:buChar char="-"/>
            </a:pPr>
            <a:endParaRPr lang="en-AU" dirty="0"/>
          </a:p>
          <a:p>
            <a:pPr marL="171450" indent="-171450">
              <a:buFontTx/>
              <a:buChar char="-"/>
            </a:pPr>
            <a:endParaRPr lang="en-AU" dirty="0"/>
          </a:p>
          <a:p>
            <a:pPr marL="0" indent="0">
              <a:buFontTx/>
              <a:buNone/>
            </a:pPr>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5</a:t>
            </a:fld>
            <a:endParaRPr lang="en-AU"/>
          </a:p>
        </p:txBody>
      </p:sp>
    </p:spTree>
    <p:extLst>
      <p:ext uri="{BB962C8B-B14F-4D97-AF65-F5344CB8AC3E}">
        <p14:creationId xmlns:p14="http://schemas.microsoft.com/office/powerpoint/2010/main" val="1551482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went well?</a:t>
            </a:r>
          </a:p>
          <a:p>
            <a:pPr marL="171450" indent="-171450">
              <a:buFontTx/>
              <a:buChar char="-"/>
            </a:pPr>
            <a:r>
              <a:rPr lang="en-AU" dirty="0"/>
              <a:t>Clear title</a:t>
            </a:r>
          </a:p>
          <a:p>
            <a:pPr marL="171450" indent="-171450">
              <a:buFontTx/>
              <a:buChar char="-"/>
            </a:pPr>
            <a:r>
              <a:rPr lang="en-AU" dirty="0"/>
              <a:t>Headings used</a:t>
            </a:r>
          </a:p>
          <a:p>
            <a:pPr marL="171450" indent="-171450">
              <a:buFontTx/>
              <a:buChar char="-"/>
            </a:pPr>
            <a:r>
              <a:rPr lang="en-AU" dirty="0"/>
              <a:t>Labelled graphs</a:t>
            </a:r>
          </a:p>
          <a:p>
            <a:pPr marL="171450" indent="-171450">
              <a:buFontTx/>
              <a:buChar char="-"/>
            </a:pPr>
            <a:r>
              <a:rPr lang="en-AU" dirty="0"/>
              <a:t>Relevant images/photos</a:t>
            </a:r>
          </a:p>
          <a:p>
            <a:pPr marL="171450" indent="-171450">
              <a:buFontTx/>
              <a:buChar char="-"/>
            </a:pPr>
            <a:r>
              <a:rPr lang="en-AU" dirty="0"/>
              <a:t>Eye catching</a:t>
            </a:r>
          </a:p>
          <a:p>
            <a:pPr marL="171450" indent="-171450">
              <a:buFontTx/>
              <a:buChar char="-"/>
            </a:pPr>
            <a:endParaRPr lang="en-AU" dirty="0"/>
          </a:p>
          <a:p>
            <a:pPr marL="0" indent="0">
              <a:buFontTx/>
              <a:buNone/>
            </a:pPr>
            <a:r>
              <a:rPr lang="en-AU" dirty="0"/>
              <a:t>Even Better If</a:t>
            </a:r>
          </a:p>
          <a:p>
            <a:pPr marL="171450" indent="-171450">
              <a:buFontTx/>
              <a:buChar char="-"/>
            </a:pPr>
            <a:r>
              <a:rPr lang="en-AU" dirty="0"/>
              <a:t>Method steps were numbered</a:t>
            </a:r>
          </a:p>
          <a:p>
            <a:pPr marL="171450" indent="-171450">
              <a:buFontTx/>
              <a:buChar char="-"/>
            </a:pPr>
            <a:r>
              <a:rPr lang="en-AU" dirty="0"/>
              <a:t>Conclusion included calculated values to support statements</a:t>
            </a:r>
          </a:p>
          <a:p>
            <a:pPr marL="171450" indent="-171450">
              <a:buFontTx/>
              <a:buChar char="-"/>
            </a:pPr>
            <a:r>
              <a:rPr lang="en-AU" dirty="0"/>
              <a:t>References could be included</a:t>
            </a:r>
          </a:p>
          <a:p>
            <a:pPr marL="171450" indent="-171450">
              <a:buFontTx/>
              <a:buChar char="-"/>
            </a:pPr>
            <a:endParaRPr lang="en-AU" dirty="0"/>
          </a:p>
          <a:p>
            <a:pPr marL="171450" indent="-171450">
              <a:buFontTx/>
              <a:buChar char="-"/>
            </a:pPr>
            <a:endParaRPr lang="en-AU" dirty="0"/>
          </a:p>
          <a:p>
            <a:pPr marL="0" indent="0">
              <a:buFontTx/>
              <a:buNone/>
            </a:pPr>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6</a:t>
            </a:fld>
            <a:endParaRPr lang="en-AU"/>
          </a:p>
        </p:txBody>
      </p:sp>
    </p:spTree>
    <p:extLst>
      <p:ext uri="{BB962C8B-B14F-4D97-AF65-F5344CB8AC3E}">
        <p14:creationId xmlns:p14="http://schemas.microsoft.com/office/powerpoint/2010/main" val="595568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went well?</a:t>
            </a:r>
          </a:p>
          <a:p>
            <a:pPr marL="171450" indent="-171450">
              <a:buFontTx/>
              <a:buChar char="-"/>
            </a:pPr>
            <a:r>
              <a:rPr lang="en-AU" dirty="0"/>
              <a:t>Clear title</a:t>
            </a:r>
          </a:p>
          <a:p>
            <a:pPr marL="171450" indent="-171450">
              <a:buFontTx/>
              <a:buChar char="-"/>
            </a:pPr>
            <a:r>
              <a:rPr lang="en-AU" dirty="0"/>
              <a:t>Headings used</a:t>
            </a:r>
          </a:p>
          <a:p>
            <a:pPr marL="171450" indent="-171450">
              <a:buFontTx/>
              <a:buChar char="-"/>
            </a:pPr>
            <a:r>
              <a:rPr lang="en-AU" dirty="0"/>
              <a:t>Labelled graphs</a:t>
            </a:r>
          </a:p>
          <a:p>
            <a:pPr marL="171450" indent="-171450">
              <a:buFontTx/>
              <a:buChar char="-"/>
            </a:pPr>
            <a:r>
              <a:rPr lang="en-AU" dirty="0"/>
              <a:t>Relevant images/photos</a:t>
            </a:r>
          </a:p>
          <a:p>
            <a:pPr marL="171450" indent="-171450">
              <a:buFontTx/>
              <a:buChar char="-"/>
            </a:pPr>
            <a:r>
              <a:rPr lang="en-AU" dirty="0"/>
              <a:t>Eye catching</a:t>
            </a:r>
          </a:p>
          <a:p>
            <a:pPr marL="171450" indent="-171450">
              <a:buFontTx/>
              <a:buChar char="-"/>
            </a:pPr>
            <a:endParaRPr lang="en-AU" dirty="0"/>
          </a:p>
          <a:p>
            <a:pPr marL="0" indent="0">
              <a:buFontTx/>
              <a:buNone/>
            </a:pPr>
            <a:r>
              <a:rPr lang="en-AU" dirty="0"/>
              <a:t>Even Better If</a:t>
            </a:r>
          </a:p>
          <a:p>
            <a:pPr marL="171450" indent="-171450">
              <a:buFontTx/>
              <a:buChar char="-"/>
            </a:pPr>
            <a:r>
              <a:rPr lang="en-AU" dirty="0"/>
              <a:t>Method steps were numbered</a:t>
            </a:r>
          </a:p>
          <a:p>
            <a:pPr marL="171450" indent="-171450">
              <a:buFontTx/>
              <a:buChar char="-"/>
            </a:pPr>
            <a:r>
              <a:rPr lang="en-AU" dirty="0"/>
              <a:t>Conclusion included calculated values to support statements</a:t>
            </a:r>
          </a:p>
          <a:p>
            <a:pPr marL="171450" indent="-171450">
              <a:buFontTx/>
              <a:buChar char="-"/>
            </a:pPr>
            <a:endParaRPr lang="en-AU" dirty="0"/>
          </a:p>
          <a:p>
            <a:pPr marL="171450" indent="-171450">
              <a:buFontTx/>
              <a:buChar char="-"/>
            </a:pPr>
            <a:endParaRPr lang="en-AU" dirty="0"/>
          </a:p>
          <a:p>
            <a:pPr marL="0" indent="0">
              <a:buFontTx/>
              <a:buNone/>
            </a:pPr>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7</a:t>
            </a:fld>
            <a:endParaRPr lang="en-AU"/>
          </a:p>
        </p:txBody>
      </p:sp>
    </p:spTree>
    <p:extLst>
      <p:ext uri="{BB962C8B-B14F-4D97-AF65-F5344CB8AC3E}">
        <p14:creationId xmlns:p14="http://schemas.microsoft.com/office/powerpoint/2010/main" val="1289999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AU" dirty="0"/>
          </a:p>
          <a:p>
            <a:pPr marL="0" indent="0">
              <a:buFontTx/>
              <a:buNone/>
            </a:pPr>
            <a:r>
              <a:rPr lang="en-AU" dirty="0"/>
              <a:t>How will you record the survey results?</a:t>
            </a:r>
          </a:p>
          <a:p>
            <a:pPr marL="0" indent="0">
              <a:buFontTx/>
              <a:buNone/>
            </a:pPr>
            <a:endParaRPr lang="en-AU" dirty="0"/>
          </a:p>
          <a:p>
            <a:pPr marL="0" indent="0">
              <a:buFontTx/>
              <a:buNone/>
            </a:pPr>
            <a:r>
              <a:rPr lang="en-AU" dirty="0"/>
              <a:t>How will you display the mathematical information?</a:t>
            </a:r>
          </a:p>
          <a:p>
            <a:pPr marL="914400" lvl="1" indent="-457200">
              <a:buFont typeface="+mj-lt"/>
              <a:buAutoNum type="alphaLcParenR"/>
            </a:pPr>
            <a:r>
              <a:rPr lang="en-AU" sz="1200" dirty="0">
                <a:latin typeface="Calibri" panose="020F0502020204030204" pitchFamily="34" charset="0"/>
                <a:cs typeface="Calibri" panose="020F0502020204030204" pitchFamily="34" charset="0"/>
              </a:rPr>
              <a:t>Statistical analysis – mean, mode, range</a:t>
            </a:r>
          </a:p>
          <a:p>
            <a:pPr marL="914400" lvl="1" indent="-457200">
              <a:buFont typeface="+mj-lt"/>
              <a:buAutoNum type="alphaLcParenR"/>
            </a:pPr>
            <a:r>
              <a:rPr lang="en-AU" sz="1200" dirty="0">
                <a:latin typeface="Calibri" panose="020F0502020204030204" pitchFamily="34" charset="0"/>
                <a:cs typeface="Calibri" panose="020F0502020204030204" pitchFamily="34" charset="0"/>
              </a:rPr>
              <a:t>Tables of data</a:t>
            </a:r>
          </a:p>
          <a:p>
            <a:pPr marL="914400" lvl="1" indent="-457200">
              <a:buFont typeface="+mj-lt"/>
              <a:buAutoNum type="alphaLcParenR"/>
            </a:pPr>
            <a:r>
              <a:rPr lang="en-AU" sz="1200" dirty="0">
                <a:latin typeface="Calibri" panose="020F0502020204030204" pitchFamily="34" charset="0"/>
                <a:cs typeface="Calibri" panose="020F0502020204030204" pitchFamily="34" charset="0"/>
              </a:rPr>
              <a:t>Graphing</a:t>
            </a:r>
          </a:p>
          <a:p>
            <a:pPr marL="914400" lvl="1" indent="-457200">
              <a:buFont typeface="+mj-lt"/>
              <a:buAutoNum type="alphaLcParenR"/>
            </a:pPr>
            <a:r>
              <a:rPr lang="en-AU" sz="1200" dirty="0">
                <a:latin typeface="Calibri" panose="020F0502020204030204" pitchFamily="34" charset="0"/>
                <a:cs typeface="Calibri" panose="020F0502020204030204" pitchFamily="34" charset="0"/>
              </a:rPr>
              <a:t>Showing working out</a:t>
            </a:r>
          </a:p>
          <a:p>
            <a:pPr marL="914400" lvl="1" indent="-457200">
              <a:buFont typeface="+mj-lt"/>
              <a:buAutoNum type="alphaLcParenR"/>
            </a:pPr>
            <a:r>
              <a:rPr lang="en-AU" sz="1200" dirty="0">
                <a:latin typeface="Calibri" panose="020F0502020204030204" pitchFamily="34" charset="0"/>
                <a:cs typeface="Calibri" panose="020F0502020204030204" pitchFamily="34" charset="0"/>
              </a:rPr>
              <a:t>Writing your answer in words using your calculated values as evidence to back up your statements.</a:t>
            </a:r>
          </a:p>
          <a:p>
            <a:pPr marL="0" indent="0">
              <a:buFontTx/>
              <a:buNone/>
            </a:pPr>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8</a:t>
            </a:fld>
            <a:endParaRPr lang="en-AU"/>
          </a:p>
        </p:txBody>
      </p:sp>
    </p:spTree>
    <p:extLst>
      <p:ext uri="{BB962C8B-B14F-4D97-AF65-F5344CB8AC3E}">
        <p14:creationId xmlns:p14="http://schemas.microsoft.com/office/powerpoint/2010/main" val="498725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6/6/2021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19155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6/6/2021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27376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6/6/2021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571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2241623-A064-4BED-B073-BA4D61433402}" type="datetime1">
              <a:rPr lang="en-US" smtClean="0"/>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158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3E5F3-28EE-488F-BD53-B744C06C3DEC}" type="datetime1">
              <a:rPr lang="en-US" smtClean="0"/>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01836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029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9842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t>6/6/2021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31147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t>6/6/2021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25069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t>6/6/2021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6400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5DD0D6-7A82-473E-879B-C6ECD6CCCFEC}" type="datetime1">
              <a:rPr lang="en-US" smtClean="0"/>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39691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6/6/2021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14852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605E03-BC17-41A7-854C-DFAB672737DC}" type="datetime1">
              <a:rPr lang="en-US" smtClean="0"/>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203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54176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47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6/6/2021</a:t>
            </a:fld>
            <a:endParaRPr lang="en-US" dirty="0"/>
          </a:p>
        </p:txBody>
      </p:sp>
    </p:spTree>
    <p:extLst>
      <p:ext uri="{BB962C8B-B14F-4D97-AF65-F5344CB8AC3E}">
        <p14:creationId xmlns:p14="http://schemas.microsoft.com/office/powerpoint/2010/main" val="11820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6/6/2021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67925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6/6/2021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1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6/6/2021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53772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6/6/2021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7453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6/6/2021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99424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6/6/2021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9073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6/6/2021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9601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8" r:id="rId6"/>
    <p:sldLayoutId id="2147483724" r:id="rId7"/>
    <p:sldLayoutId id="2147483725" r:id="rId8"/>
    <p:sldLayoutId id="2147483726" r:id="rId9"/>
    <p:sldLayoutId id="2147483727" r:id="rId10"/>
    <p:sldLayoutId id="2147483729"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408324-A84C-4A45-93B6-78D079CCE772}" type="datetime1">
              <a:rPr lang="en-US" smtClean="0"/>
              <a:t>6/6/2021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lgn="l"/>
            <a:fld id="{FAEF9944-A4F6-4C59-AEBD-678D6480B8EA}" type="slidenum">
              <a:rPr lang="en-US" smtClean="0"/>
              <a:pPr algn="l"/>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851612"/>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www.thinkinghumanity.com/2015/03/you-need-to-know-this-before-buying-bottled-water-again.htm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hyperlink" Target="https://www.youtube.com/watch?v=X5zJQtBLJqI" TargetMode="External"/><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Underwater with sunbeams in the background">
            <a:extLst>
              <a:ext uri="{FF2B5EF4-FFF2-40B4-BE49-F238E27FC236}">
                <a16:creationId xmlns:a16="http://schemas.microsoft.com/office/drawing/2014/main" id="{3831611A-EF2C-4910-B037-C65B595FDC0E}"/>
              </a:ext>
            </a:extLst>
          </p:cNvPr>
          <p:cNvPicPr>
            <a:picLocks noChangeAspect="1"/>
          </p:cNvPicPr>
          <p:nvPr/>
        </p:nvPicPr>
        <p:blipFill rotWithShape="1">
          <a:blip r:embed="rId2"/>
          <a:srcRect r="-1" b="15708"/>
          <a:stretch/>
        </p:blipFill>
        <p:spPr>
          <a:xfrm>
            <a:off x="1524" y="10"/>
            <a:ext cx="12188952" cy="6857990"/>
          </a:xfrm>
          <a:prstGeom prst="rect">
            <a:avLst/>
          </a:prstGeom>
        </p:spPr>
      </p:pic>
      <p:grpSp>
        <p:nvGrpSpPr>
          <p:cNvPr id="23" name="Group 22">
            <a:extLst>
              <a:ext uri="{FF2B5EF4-FFF2-40B4-BE49-F238E27FC236}">
                <a16:creationId xmlns:a16="http://schemas.microsoft.com/office/drawing/2014/main" id="{FB8CE58F-407C-497E-B723-21FD8C6D3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937" y="721297"/>
            <a:ext cx="5565913" cy="5415406"/>
            <a:chOff x="797792" y="912854"/>
            <a:chExt cx="5298208" cy="5032292"/>
          </a:xfrm>
        </p:grpSpPr>
        <p:sp>
          <p:nvSpPr>
            <p:cNvPr id="24" name="Freeform: Shape 23">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E302F896-35BC-421E-9674-5540B29FAE9B}"/>
              </a:ext>
            </a:extLst>
          </p:cNvPr>
          <p:cNvSpPr>
            <a:spLocks noGrp="1"/>
          </p:cNvSpPr>
          <p:nvPr>
            <p:ph type="ctrTitle"/>
          </p:nvPr>
        </p:nvSpPr>
        <p:spPr>
          <a:xfrm>
            <a:off x="1471463" y="1685677"/>
            <a:ext cx="4181444" cy="2362673"/>
          </a:xfrm>
        </p:spPr>
        <p:txBody>
          <a:bodyPr anchor="b">
            <a:normAutofit/>
          </a:bodyPr>
          <a:lstStyle/>
          <a:p>
            <a:pPr algn="ctr">
              <a:lnSpc>
                <a:spcPct val="110000"/>
              </a:lnSpc>
            </a:pPr>
            <a:r>
              <a:rPr lang="en-AU" sz="1900" dirty="0">
                <a:solidFill>
                  <a:schemeClr val="tx1">
                    <a:lumMod val="75000"/>
                    <a:lumOff val="25000"/>
                  </a:schemeClr>
                </a:solidFill>
              </a:rPr>
              <a:t>Topic: Statistics Investigation</a:t>
            </a:r>
            <a:br>
              <a:rPr lang="en-AU" sz="1900" dirty="0">
                <a:solidFill>
                  <a:schemeClr val="tx1">
                    <a:lumMod val="75000"/>
                    <a:lumOff val="25000"/>
                  </a:schemeClr>
                </a:solidFill>
              </a:rPr>
            </a:br>
            <a:r>
              <a:rPr lang="en-AU" sz="1900" dirty="0">
                <a:solidFill>
                  <a:schemeClr val="tx1">
                    <a:lumMod val="75000"/>
                    <a:lumOff val="25000"/>
                  </a:schemeClr>
                </a:solidFill>
              </a:rPr>
              <a:t>EQ: What is the Problem that I need to solve and what mathematics can I use to solve the Problem?</a:t>
            </a:r>
          </a:p>
        </p:txBody>
      </p:sp>
      <p:sp>
        <p:nvSpPr>
          <p:cNvPr id="3" name="Subtitle 2">
            <a:extLst>
              <a:ext uri="{FF2B5EF4-FFF2-40B4-BE49-F238E27FC236}">
                <a16:creationId xmlns:a16="http://schemas.microsoft.com/office/drawing/2014/main" id="{F79ABC76-5946-4115-B85F-8F3CCE126622}"/>
              </a:ext>
            </a:extLst>
          </p:cNvPr>
          <p:cNvSpPr>
            <a:spLocks noGrp="1"/>
          </p:cNvSpPr>
          <p:nvPr>
            <p:ph type="subTitle" idx="1"/>
          </p:nvPr>
        </p:nvSpPr>
        <p:spPr>
          <a:xfrm>
            <a:off x="1920240" y="4048350"/>
            <a:ext cx="3283888" cy="816301"/>
          </a:xfrm>
        </p:spPr>
        <p:txBody>
          <a:bodyPr anchor="t">
            <a:normAutofit/>
          </a:bodyPr>
          <a:lstStyle/>
          <a:p>
            <a:pPr algn="ctr">
              <a:lnSpc>
                <a:spcPct val="120000"/>
              </a:lnSpc>
            </a:pPr>
            <a:r>
              <a:rPr lang="en-AU" sz="1300">
                <a:solidFill>
                  <a:schemeClr val="tx1">
                    <a:lumMod val="75000"/>
                    <a:lumOff val="25000"/>
                  </a:schemeClr>
                </a:solidFill>
              </a:rPr>
              <a:t>Year 7 Mathematics</a:t>
            </a:r>
          </a:p>
          <a:p>
            <a:pPr algn="ctr">
              <a:lnSpc>
                <a:spcPct val="120000"/>
              </a:lnSpc>
            </a:pPr>
            <a:r>
              <a:rPr lang="en-AU" sz="1300">
                <a:solidFill>
                  <a:schemeClr val="tx1">
                    <a:lumMod val="75000"/>
                    <a:lumOff val="25000"/>
                  </a:schemeClr>
                </a:solidFill>
              </a:rPr>
              <a:t>Mrs Parlevliet</a:t>
            </a:r>
          </a:p>
        </p:txBody>
      </p:sp>
    </p:spTree>
    <p:extLst>
      <p:ext uri="{BB962C8B-B14F-4D97-AF65-F5344CB8AC3E}">
        <p14:creationId xmlns:p14="http://schemas.microsoft.com/office/powerpoint/2010/main" val="419289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0000"/>
            <a:lum/>
            <a:extLst>
              <a:ext uri="{837473B0-CC2E-450A-ABE3-18F120FF3D39}">
                <a1611:picAttrSrcUrl xmlns:a1611="http://schemas.microsoft.com/office/drawing/2016/11/main" r:id="rId4"/>
              </a:ext>
            </a:extLst>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926C-4B68-4196-A3DE-0824DD6806B0}"/>
              </a:ext>
            </a:extLst>
          </p:cNvPr>
          <p:cNvSpPr>
            <a:spLocks noGrp="1"/>
          </p:cNvSpPr>
          <p:nvPr>
            <p:ph type="title"/>
          </p:nvPr>
        </p:nvSpPr>
        <p:spPr/>
        <p:txBody>
          <a:bodyPr/>
          <a:lstStyle/>
          <a:p>
            <a:r>
              <a:rPr lang="en-AU" dirty="0" err="1"/>
              <a:t>Quickwrite</a:t>
            </a:r>
            <a:endParaRPr lang="en-AU" dirty="0"/>
          </a:p>
        </p:txBody>
      </p:sp>
      <p:sp>
        <p:nvSpPr>
          <p:cNvPr id="3" name="Content Placeholder 2">
            <a:extLst>
              <a:ext uri="{FF2B5EF4-FFF2-40B4-BE49-F238E27FC236}">
                <a16:creationId xmlns:a16="http://schemas.microsoft.com/office/drawing/2014/main" id="{E925BF89-043C-4561-BF52-E9A81E1D4EFC}"/>
              </a:ext>
            </a:extLst>
          </p:cNvPr>
          <p:cNvSpPr>
            <a:spLocks noGrp="1"/>
          </p:cNvSpPr>
          <p:nvPr>
            <p:ph idx="1"/>
          </p:nvPr>
        </p:nvSpPr>
        <p:spPr/>
        <p:txBody>
          <a:bodyPr>
            <a:normAutofit/>
          </a:bodyPr>
          <a:lstStyle/>
          <a:p>
            <a:pPr algn="ctr"/>
            <a:r>
              <a:rPr lang="en-GB" sz="8000" b="1" dirty="0">
                <a:latin typeface="Ink Free" panose="03080402000500000000" pitchFamily="66" charset="0"/>
              </a:rPr>
              <a:t>Bottled Water vs Tap Water</a:t>
            </a:r>
          </a:p>
          <a:p>
            <a:pPr algn="ctr"/>
            <a:r>
              <a:rPr lang="en-AU" sz="7200" b="1" dirty="0">
                <a:latin typeface="Ink Free" panose="03080402000500000000" pitchFamily="66" charset="0"/>
              </a:rPr>
              <a:t>Which one is better?</a:t>
            </a:r>
          </a:p>
        </p:txBody>
      </p:sp>
    </p:spTree>
    <p:extLst>
      <p:ext uri="{BB962C8B-B14F-4D97-AF65-F5344CB8AC3E}">
        <p14:creationId xmlns:p14="http://schemas.microsoft.com/office/powerpoint/2010/main" val="316156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6988-9E80-4C53-9833-718A364878EF}"/>
              </a:ext>
            </a:extLst>
          </p:cNvPr>
          <p:cNvSpPr>
            <a:spLocks noGrp="1"/>
          </p:cNvSpPr>
          <p:nvPr>
            <p:ph type="title"/>
          </p:nvPr>
        </p:nvSpPr>
        <p:spPr>
          <a:xfrm>
            <a:off x="155448" y="128016"/>
            <a:ext cx="6828282" cy="822960"/>
          </a:xfrm>
        </p:spPr>
        <p:txBody>
          <a:bodyPr/>
          <a:lstStyle/>
          <a:p>
            <a:r>
              <a:rPr lang="en-AU" dirty="0"/>
              <a:t>Bottled WATER VS TAP WATER</a:t>
            </a:r>
          </a:p>
        </p:txBody>
      </p:sp>
      <p:sp>
        <p:nvSpPr>
          <p:cNvPr id="6" name="TextBox 5">
            <a:extLst>
              <a:ext uri="{FF2B5EF4-FFF2-40B4-BE49-F238E27FC236}">
                <a16:creationId xmlns:a16="http://schemas.microsoft.com/office/drawing/2014/main" id="{CCF67A04-7C60-4C77-BA2E-C0993C3785A6}"/>
              </a:ext>
            </a:extLst>
          </p:cNvPr>
          <p:cNvSpPr txBox="1"/>
          <p:nvPr/>
        </p:nvSpPr>
        <p:spPr>
          <a:xfrm>
            <a:off x="6729047" y="283004"/>
            <a:ext cx="4982307" cy="369332"/>
          </a:xfrm>
          <a:prstGeom prst="rect">
            <a:avLst/>
          </a:prstGeom>
          <a:noFill/>
        </p:spPr>
        <p:txBody>
          <a:bodyPr wrap="square">
            <a:spAutoFit/>
          </a:bodyPr>
          <a:lstStyle/>
          <a:p>
            <a:r>
              <a:rPr lang="en-GB" dirty="0">
                <a:solidFill>
                  <a:schemeClr val="accent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https://www.youtube.com/watch?v=X5zJQtBLJqI</a:t>
            </a:r>
            <a:endParaRPr lang="en-AU" dirty="0">
              <a:solidFill>
                <a:schemeClr val="accent1"/>
              </a:solidFill>
              <a:latin typeface="Calibri" panose="020F0502020204030204" pitchFamily="34" charset="0"/>
              <a:cs typeface="Calibri" panose="020F0502020204030204" pitchFamily="34" charset="0"/>
            </a:endParaRPr>
          </a:p>
        </p:txBody>
      </p:sp>
      <p:pic>
        <p:nvPicPr>
          <p:cNvPr id="5" name="Bottled Water vs Tap Water War on Waste">
            <a:hlinkClick r:id="" action="ppaction://media"/>
            <a:extLst>
              <a:ext uri="{FF2B5EF4-FFF2-40B4-BE49-F238E27FC236}">
                <a16:creationId xmlns:a16="http://schemas.microsoft.com/office/drawing/2014/main" id="{29897E5C-C2A7-480C-BC1E-3C9AEF3864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202249" y="807324"/>
            <a:ext cx="9787502" cy="5505333"/>
          </a:xfrm>
        </p:spPr>
      </p:pic>
    </p:spTree>
    <p:extLst>
      <p:ext uri="{BB962C8B-B14F-4D97-AF65-F5344CB8AC3E}">
        <p14:creationId xmlns:p14="http://schemas.microsoft.com/office/powerpoint/2010/main" val="239572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2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82E708C-71E9-4394-B264-F716CFD18F17}"/>
              </a:ext>
            </a:extLst>
          </p:cNvPr>
          <p:cNvCxnSpPr>
            <a:cxnSpLocks/>
          </p:cNvCxnSpPr>
          <p:nvPr/>
        </p:nvCxnSpPr>
        <p:spPr>
          <a:xfrm>
            <a:off x="-7549" y="777796"/>
            <a:ext cx="1219954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EC740D6E-7B99-4DDB-9DE0-A5B61E8C3072}"/>
              </a:ext>
            </a:extLst>
          </p:cNvPr>
          <p:cNvCxnSpPr>
            <a:cxnSpLocks/>
          </p:cNvCxnSpPr>
          <p:nvPr/>
        </p:nvCxnSpPr>
        <p:spPr>
          <a:xfrm flipV="1">
            <a:off x="-7549" y="1519606"/>
            <a:ext cx="12192000" cy="2229"/>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9F519F3-0A4A-4CE2-A029-D8462460B133}"/>
              </a:ext>
            </a:extLst>
          </p:cNvPr>
          <p:cNvSpPr txBox="1"/>
          <p:nvPr/>
        </p:nvSpPr>
        <p:spPr>
          <a:xfrm>
            <a:off x="178608" y="0"/>
            <a:ext cx="576064" cy="830997"/>
          </a:xfrm>
          <a:prstGeom prst="rect">
            <a:avLst/>
          </a:prstGeom>
          <a:noFill/>
        </p:spPr>
        <p:txBody>
          <a:bodyPr wrap="square" rtlCol="0">
            <a:spAutoFit/>
          </a:bodyPr>
          <a:lstStyle/>
          <a:p>
            <a:r>
              <a:rPr lang="en-AU" sz="1600" dirty="0">
                <a:latin typeface="Calibri" panose="020F0502020204030204" pitchFamily="34" charset="0"/>
                <a:cs typeface="Calibri" panose="020F0502020204030204" pitchFamily="34" charset="0"/>
              </a:rPr>
              <a:t>24</a:t>
            </a:r>
          </a:p>
          <a:p>
            <a:r>
              <a:rPr lang="en-AU" sz="1600" dirty="0">
                <a:latin typeface="Calibri" panose="020F0502020204030204" pitchFamily="34" charset="0"/>
                <a:cs typeface="Calibri" panose="020F0502020204030204" pitchFamily="34" charset="0"/>
              </a:rPr>
              <a:t>7</a:t>
            </a:r>
          </a:p>
          <a:p>
            <a:r>
              <a:rPr lang="en-AU" sz="1600" dirty="0">
                <a:latin typeface="Calibri" panose="020F0502020204030204" pitchFamily="34" charset="0"/>
                <a:cs typeface="Calibri" panose="020F0502020204030204" pitchFamily="34" charset="0"/>
              </a:rPr>
              <a:t>30</a:t>
            </a:r>
          </a:p>
        </p:txBody>
      </p:sp>
      <p:cxnSp>
        <p:nvCxnSpPr>
          <p:cNvPr id="15" name="Straight Connector 14">
            <a:extLst>
              <a:ext uri="{FF2B5EF4-FFF2-40B4-BE49-F238E27FC236}">
                <a16:creationId xmlns:a16="http://schemas.microsoft.com/office/drawing/2014/main" id="{1BA2B774-B760-43E5-9BF4-42AEF5DA72EC}"/>
              </a:ext>
            </a:extLst>
          </p:cNvPr>
          <p:cNvCxnSpPr>
            <a:cxnSpLocks/>
          </p:cNvCxnSpPr>
          <p:nvPr/>
        </p:nvCxnSpPr>
        <p:spPr>
          <a:xfrm>
            <a:off x="2382459" y="1519606"/>
            <a:ext cx="0" cy="5338394"/>
          </a:xfrm>
          <a:prstGeom prst="line">
            <a:avLst/>
          </a:prstGeom>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EC05745E-D2A7-4A30-B812-5738EFA91614}"/>
              </a:ext>
            </a:extLst>
          </p:cNvPr>
          <p:cNvSpPr txBox="1"/>
          <p:nvPr/>
        </p:nvSpPr>
        <p:spPr>
          <a:xfrm>
            <a:off x="754672" y="196208"/>
            <a:ext cx="2401235" cy="523220"/>
          </a:xfrm>
          <a:prstGeom prst="rect">
            <a:avLst/>
          </a:prstGeom>
          <a:noFill/>
        </p:spPr>
        <p:txBody>
          <a:bodyPr wrap="none" rtlCol="0">
            <a:spAutoFit/>
          </a:bodyPr>
          <a:lstStyle/>
          <a:p>
            <a:r>
              <a:rPr lang="en-AU" sz="2800" dirty="0">
                <a:latin typeface="Calibri" panose="020F0502020204030204" pitchFamily="34" charset="0"/>
                <a:cs typeface="Calibri" panose="020F0502020204030204" pitchFamily="34" charset="0"/>
              </a:rPr>
              <a:t>Topic: Statistics</a:t>
            </a:r>
          </a:p>
        </p:txBody>
      </p:sp>
      <p:sp>
        <p:nvSpPr>
          <p:cNvPr id="2" name="TextBox 1">
            <a:extLst>
              <a:ext uri="{FF2B5EF4-FFF2-40B4-BE49-F238E27FC236}">
                <a16:creationId xmlns:a16="http://schemas.microsoft.com/office/drawing/2014/main" id="{BAEB9F17-FE97-4A80-AD23-AA0696B2CA65}"/>
              </a:ext>
            </a:extLst>
          </p:cNvPr>
          <p:cNvSpPr txBox="1"/>
          <p:nvPr/>
        </p:nvSpPr>
        <p:spPr>
          <a:xfrm>
            <a:off x="271906" y="756649"/>
            <a:ext cx="11920093" cy="830997"/>
          </a:xfrm>
          <a:prstGeom prst="rect">
            <a:avLst/>
          </a:prstGeom>
          <a:noFill/>
        </p:spPr>
        <p:txBody>
          <a:bodyPr wrap="square" rtlCol="0">
            <a:spAutoFit/>
          </a:bodyPr>
          <a:lstStyle/>
          <a:p>
            <a:r>
              <a:rPr lang="en-AU" sz="2400" dirty="0">
                <a:latin typeface="Calibri" panose="020F0502020204030204" pitchFamily="34" charset="0"/>
                <a:cs typeface="Calibri" panose="020F0502020204030204" pitchFamily="34" charset="0"/>
              </a:rPr>
              <a:t>EQ: </a:t>
            </a:r>
            <a:r>
              <a:rPr lang="en-US" sz="2400" dirty="0">
                <a:latin typeface="Calibri" panose="020F0502020204030204" pitchFamily="34" charset="0"/>
                <a:cs typeface="Calibri" panose="020F0502020204030204" pitchFamily="34" charset="0"/>
              </a:rPr>
              <a:t>What is the Problem that I need to solve and what mathematics can I use to solve the Problem?</a:t>
            </a:r>
            <a:endParaRPr lang="en-GB" sz="24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90DFE82-329E-4213-9CF8-A8FD3DCF967B}"/>
              </a:ext>
            </a:extLst>
          </p:cNvPr>
          <p:cNvSpPr txBox="1"/>
          <p:nvPr/>
        </p:nvSpPr>
        <p:spPr>
          <a:xfrm>
            <a:off x="9568370" y="196208"/>
            <a:ext cx="2546009" cy="461665"/>
          </a:xfrm>
          <a:prstGeom prst="rect">
            <a:avLst/>
          </a:prstGeom>
          <a:noFill/>
        </p:spPr>
        <p:txBody>
          <a:bodyPr wrap="square" rtlCol="0">
            <a:spAutoFit/>
          </a:bodyPr>
          <a:lstStyle/>
          <a:p>
            <a:r>
              <a:rPr lang="en-AU" sz="2400" dirty="0">
                <a:latin typeface="Calibri" panose="020F0502020204030204" pitchFamily="34" charset="0"/>
                <a:cs typeface="Calibri" panose="020F0502020204030204" pitchFamily="34" charset="0"/>
              </a:rPr>
              <a:t>Date: XX/XX/2021</a:t>
            </a:r>
          </a:p>
        </p:txBody>
      </p:sp>
      <p:sp>
        <p:nvSpPr>
          <p:cNvPr id="24" name="TextBox 23">
            <a:extLst>
              <a:ext uri="{FF2B5EF4-FFF2-40B4-BE49-F238E27FC236}">
                <a16:creationId xmlns:a16="http://schemas.microsoft.com/office/drawing/2014/main" id="{36BD09DF-9156-4D55-85A7-4AF348CDF0CF}"/>
              </a:ext>
            </a:extLst>
          </p:cNvPr>
          <p:cNvSpPr txBox="1"/>
          <p:nvPr/>
        </p:nvSpPr>
        <p:spPr>
          <a:xfrm>
            <a:off x="186735" y="1624867"/>
            <a:ext cx="1825014" cy="2246769"/>
          </a:xfrm>
          <a:prstGeom prst="rect">
            <a:avLst/>
          </a:prstGeom>
          <a:noFill/>
          <a:ln>
            <a:solidFill>
              <a:schemeClr val="bg1"/>
            </a:solidFill>
          </a:ln>
        </p:spPr>
        <p:txBody>
          <a:bodyPr wrap="square" rtlCol="0">
            <a:spAutoFit/>
          </a:bodyPr>
          <a:lstStyle/>
          <a:p>
            <a:r>
              <a:rPr lang="en-AU" sz="2000" dirty="0">
                <a:latin typeface="Calibri" panose="020F0502020204030204" pitchFamily="34" charset="0"/>
                <a:cs typeface="Calibri" panose="020F0502020204030204" pitchFamily="34" charset="0"/>
              </a:rPr>
              <a:t>What part of the Mathematical Thinking Process do I use to solve a problem? </a:t>
            </a:r>
            <a:endParaRPr lang="en-AU" sz="2000" dirty="0">
              <a:solidFill>
                <a:srgbClr val="FF000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AFD1DD2-4D48-4BEA-B741-74A58EDEB77E}"/>
              </a:ext>
            </a:extLst>
          </p:cNvPr>
          <p:cNvSpPr txBox="1"/>
          <p:nvPr/>
        </p:nvSpPr>
        <p:spPr>
          <a:xfrm>
            <a:off x="2489134" y="1686422"/>
            <a:ext cx="8847220" cy="5016758"/>
          </a:xfrm>
          <a:prstGeom prst="rect">
            <a:avLst/>
          </a:prstGeom>
          <a:noFill/>
        </p:spPr>
        <p:txBody>
          <a:bodyPr wrap="square" rtlCol="0">
            <a:spAutoFit/>
          </a:bodyPr>
          <a:lstStyle/>
          <a:p>
            <a:r>
              <a:rPr lang="en-AU" sz="2000" dirty="0">
                <a:latin typeface="Calibri" panose="020F0502020204030204" pitchFamily="34" charset="0"/>
                <a:cs typeface="Calibri" panose="020F0502020204030204" pitchFamily="34" charset="0"/>
              </a:rPr>
              <a:t>The two steps of the Mathematical Thinking Process that can help me identify the problem to solve  and how to solve the problem are:</a:t>
            </a:r>
          </a:p>
          <a:p>
            <a:endParaRPr lang="en-AU" sz="2000" dirty="0">
              <a:latin typeface="Calibri" panose="020F0502020204030204" pitchFamily="34" charset="0"/>
              <a:cs typeface="Calibri" panose="020F0502020204030204" pitchFamily="34" charset="0"/>
            </a:endParaRPr>
          </a:p>
          <a:p>
            <a:pPr marL="457200" indent="-457200">
              <a:buFont typeface="+mj-lt"/>
              <a:buAutoNum type="arabicPeriod" startAt="5"/>
            </a:pPr>
            <a:r>
              <a:rPr lang="en-AU" sz="2000" dirty="0">
                <a:latin typeface="Calibri" panose="020F0502020204030204" pitchFamily="34" charset="0"/>
                <a:cs typeface="Calibri" panose="020F0502020204030204" pitchFamily="34" charset="0"/>
              </a:rPr>
              <a:t>Check that your solution makes sense and provides answers to the problem.</a:t>
            </a:r>
          </a:p>
          <a:p>
            <a:pPr marL="914400" lvl="1" indent="-457200">
              <a:buFont typeface="+mj-lt"/>
              <a:buAutoNum type="alphaLcParenR"/>
            </a:pPr>
            <a:r>
              <a:rPr lang="en-AU" sz="2000" dirty="0">
                <a:latin typeface="Calibri" panose="020F0502020204030204" pitchFamily="34" charset="0"/>
                <a:cs typeface="Calibri" panose="020F0502020204030204" pitchFamily="34" charset="0"/>
              </a:rPr>
              <a:t>Is your solution valid?</a:t>
            </a:r>
          </a:p>
          <a:p>
            <a:pPr marL="914400" lvl="1" indent="-457200">
              <a:buFont typeface="+mj-lt"/>
              <a:buAutoNum type="alphaLcParenR"/>
            </a:pPr>
            <a:r>
              <a:rPr lang="en-AU" sz="2000" dirty="0">
                <a:latin typeface="Calibri" panose="020F0502020204030204" pitchFamily="34" charset="0"/>
                <a:cs typeface="Calibri" panose="020F0502020204030204" pitchFamily="34" charset="0"/>
              </a:rPr>
              <a:t>Does your solution answer the question?</a:t>
            </a:r>
          </a:p>
          <a:p>
            <a:pPr marL="457200" indent="-457200">
              <a:buFont typeface="+mj-lt"/>
              <a:buAutoNum type="arabicPeriod" startAt="5"/>
            </a:pPr>
            <a:r>
              <a:rPr lang="en-AU" sz="2000" dirty="0">
                <a:latin typeface="Calibri" panose="020F0502020204030204" pitchFamily="34" charset="0"/>
                <a:cs typeface="Calibri" panose="020F0502020204030204" pitchFamily="34" charset="0"/>
              </a:rPr>
              <a:t>Communicate your findings clearly.</a:t>
            </a:r>
          </a:p>
          <a:p>
            <a:pPr marL="914400" lvl="1" indent="-457200">
              <a:buFont typeface="+mj-lt"/>
              <a:buAutoNum type="alphaLcParenR"/>
            </a:pPr>
            <a:r>
              <a:rPr lang="en-AU" sz="2000" dirty="0">
                <a:latin typeface="Calibri" panose="020F0502020204030204" pitchFamily="34" charset="0"/>
                <a:cs typeface="Calibri" panose="020F0502020204030204" pitchFamily="34" charset="0"/>
              </a:rPr>
              <a:t>Information is presented on the poster</a:t>
            </a:r>
          </a:p>
          <a:p>
            <a:pPr marL="914400" lvl="1" indent="-457200">
              <a:buFont typeface="+mj-lt"/>
              <a:buAutoNum type="alphaLcParenR"/>
            </a:pPr>
            <a:r>
              <a:rPr lang="en-AU" sz="2000" dirty="0">
                <a:latin typeface="Calibri" panose="020F0502020204030204" pitchFamily="34" charset="0"/>
                <a:cs typeface="Calibri" panose="020F0502020204030204" pitchFamily="34" charset="0"/>
              </a:rPr>
              <a:t>Clear headings used</a:t>
            </a:r>
          </a:p>
          <a:p>
            <a:pPr marL="914400" lvl="1" indent="-457200">
              <a:buFont typeface="+mj-lt"/>
              <a:buAutoNum type="alphaLcParenR"/>
            </a:pPr>
            <a:r>
              <a:rPr lang="en-AU" sz="2000" dirty="0">
                <a:latin typeface="Calibri" panose="020F0502020204030204" pitchFamily="34" charset="0"/>
                <a:cs typeface="Calibri" panose="020F0502020204030204" pitchFamily="34" charset="0"/>
              </a:rPr>
              <a:t>Was your method the best way of solving the problem? If you don’t think it is, explain how things could be improved for next time or things you would have like to have done if you had more time.</a:t>
            </a:r>
          </a:p>
          <a:p>
            <a:pPr marL="914400" lvl="1" indent="-457200">
              <a:buFont typeface="+mj-lt"/>
              <a:buAutoNum type="alphaLcParenR"/>
            </a:pPr>
            <a:r>
              <a:rPr lang="en-AU" sz="2000" dirty="0">
                <a:latin typeface="Calibri" panose="020F0502020204030204" pitchFamily="34" charset="0"/>
                <a:cs typeface="Calibri" panose="020F0502020204030204" pitchFamily="34" charset="0"/>
              </a:rPr>
              <a:t>Diagrams, pictures, graphs are labelled or have captions</a:t>
            </a:r>
          </a:p>
          <a:p>
            <a:pPr marL="914400" lvl="1" indent="-457200">
              <a:buFont typeface="+mj-lt"/>
              <a:buAutoNum type="alphaLcParenR"/>
            </a:pPr>
            <a:r>
              <a:rPr lang="en-AU" sz="2000" dirty="0">
                <a:latin typeface="Calibri" panose="020F0502020204030204" pitchFamily="34" charset="0"/>
                <a:cs typeface="Calibri" panose="020F0502020204030204" pitchFamily="34" charset="0"/>
              </a:rPr>
              <a:t>Poster requirements met, (Use the checklist to check this)</a:t>
            </a:r>
          </a:p>
          <a:p>
            <a:pPr marL="914400" lvl="1" indent="-457200">
              <a:buFont typeface="+mj-lt"/>
              <a:buAutoNum type="alphaLcParenR"/>
            </a:pPr>
            <a:endParaRPr lang="en-AU" sz="2000" dirty="0">
              <a:latin typeface="Calibri" panose="020F0502020204030204" pitchFamily="34" charset="0"/>
              <a:cs typeface="Calibri" panose="020F0502020204030204" pitchFamily="34" charset="0"/>
            </a:endParaRPr>
          </a:p>
          <a:p>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550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BDA8268-2AA8-43E2-8CE4-7B550EEED74B}"/>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What Makes a Good Poster?</a:t>
            </a:r>
          </a:p>
        </p:txBody>
      </p:sp>
      <p:sp>
        <p:nvSpPr>
          <p:cNvPr id="4" name="Content Placeholder 3">
            <a:extLst>
              <a:ext uri="{FF2B5EF4-FFF2-40B4-BE49-F238E27FC236}">
                <a16:creationId xmlns:a16="http://schemas.microsoft.com/office/drawing/2014/main" id="{BD8A99CB-E251-4F06-B892-70A7738C223F}"/>
              </a:ext>
            </a:extLst>
          </p:cNvPr>
          <p:cNvSpPr>
            <a:spLocks noGrp="1"/>
          </p:cNvSpPr>
          <p:nvPr>
            <p:ph idx="1"/>
          </p:nvPr>
        </p:nvSpPr>
        <p:spPr>
          <a:xfrm>
            <a:off x="636806" y="3849539"/>
            <a:ext cx="3378098" cy="2367405"/>
          </a:xfrm>
        </p:spPr>
        <p:txBody>
          <a:bodyPr vert="horz" lIns="91440" tIns="45720" rIns="91440" bIns="45720" rtlCol="0" anchor="t">
            <a:normAutofit/>
          </a:bodyPr>
          <a:lstStyle/>
          <a:p>
            <a:pPr marL="0" indent="0" algn="r">
              <a:lnSpc>
                <a:spcPct val="100000"/>
              </a:lnSpc>
              <a:spcBef>
                <a:spcPts val="0"/>
              </a:spcBef>
              <a:buNone/>
            </a:pPr>
            <a:r>
              <a:rPr lang="en-US" sz="1600" b="1">
                <a:solidFill>
                  <a:schemeClr val="tx1">
                    <a:lumMod val="95000"/>
                    <a:lumOff val="5000"/>
                  </a:schemeClr>
                </a:solidFill>
              </a:rPr>
              <a:t>Working Collaboratively</a:t>
            </a:r>
          </a:p>
        </p:txBody>
      </p:sp>
      <p:cxnSp>
        <p:nvCxnSpPr>
          <p:cNvPr id="59" name="Straight Connector 58">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F51EAC7-92A6-4907-A162-E87A0EFB385A}"/>
              </a:ext>
            </a:extLst>
          </p:cNvPr>
          <p:cNvPicPr>
            <a:picLocks noChangeAspect="1"/>
          </p:cNvPicPr>
          <p:nvPr/>
        </p:nvPicPr>
        <p:blipFill>
          <a:blip r:embed="rId3"/>
          <a:stretch>
            <a:fillRect/>
          </a:stretch>
        </p:blipFill>
        <p:spPr>
          <a:xfrm>
            <a:off x="4047160" y="640080"/>
            <a:ext cx="7995503" cy="5576862"/>
          </a:xfrm>
          <a:prstGeom prst="rect">
            <a:avLst/>
          </a:prstGeom>
        </p:spPr>
      </p:pic>
    </p:spTree>
    <p:extLst>
      <p:ext uri="{BB962C8B-B14F-4D97-AF65-F5344CB8AC3E}">
        <p14:creationId xmlns:p14="http://schemas.microsoft.com/office/powerpoint/2010/main" val="1600604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6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9">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BDA8268-2AA8-43E2-8CE4-7B550EEED74B}"/>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What Makes a Good Poster?</a:t>
            </a:r>
          </a:p>
        </p:txBody>
      </p:sp>
      <p:sp>
        <p:nvSpPr>
          <p:cNvPr id="4" name="Content Placeholder 3">
            <a:extLst>
              <a:ext uri="{FF2B5EF4-FFF2-40B4-BE49-F238E27FC236}">
                <a16:creationId xmlns:a16="http://schemas.microsoft.com/office/drawing/2014/main" id="{BD8A99CB-E251-4F06-B892-70A7738C223F}"/>
              </a:ext>
            </a:extLst>
          </p:cNvPr>
          <p:cNvSpPr>
            <a:spLocks noGrp="1"/>
          </p:cNvSpPr>
          <p:nvPr>
            <p:ph idx="1"/>
          </p:nvPr>
        </p:nvSpPr>
        <p:spPr>
          <a:xfrm>
            <a:off x="636806" y="3849539"/>
            <a:ext cx="3378098" cy="2367405"/>
          </a:xfrm>
        </p:spPr>
        <p:txBody>
          <a:bodyPr vert="horz" lIns="91440" tIns="45720" rIns="91440" bIns="45720" rtlCol="0" anchor="t">
            <a:normAutofit/>
          </a:bodyPr>
          <a:lstStyle/>
          <a:p>
            <a:pPr marL="0" indent="0" algn="r">
              <a:lnSpc>
                <a:spcPct val="100000"/>
              </a:lnSpc>
              <a:spcBef>
                <a:spcPts val="0"/>
              </a:spcBef>
              <a:buNone/>
            </a:pPr>
            <a:r>
              <a:rPr lang="en-US" sz="1600" b="1">
                <a:solidFill>
                  <a:schemeClr val="tx1">
                    <a:lumMod val="95000"/>
                    <a:lumOff val="5000"/>
                  </a:schemeClr>
                </a:solidFill>
              </a:rPr>
              <a:t>Working Collaboratively</a:t>
            </a:r>
          </a:p>
        </p:txBody>
      </p:sp>
      <p:cxnSp>
        <p:nvCxnSpPr>
          <p:cNvPr id="72" name="Straight Connector 71">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FB6AFB-4513-422C-9F3D-274EB7F9BDE4}"/>
              </a:ext>
            </a:extLst>
          </p:cNvPr>
          <p:cNvPicPr>
            <a:picLocks noChangeAspect="1"/>
          </p:cNvPicPr>
          <p:nvPr/>
        </p:nvPicPr>
        <p:blipFill>
          <a:blip r:embed="rId3"/>
          <a:stretch>
            <a:fillRect/>
          </a:stretch>
        </p:blipFill>
        <p:spPr>
          <a:xfrm>
            <a:off x="4135545" y="640080"/>
            <a:ext cx="7938594" cy="5576863"/>
          </a:xfrm>
          <a:prstGeom prst="rect">
            <a:avLst/>
          </a:prstGeom>
        </p:spPr>
      </p:pic>
    </p:spTree>
    <p:extLst>
      <p:ext uri="{BB962C8B-B14F-4D97-AF65-F5344CB8AC3E}">
        <p14:creationId xmlns:p14="http://schemas.microsoft.com/office/powerpoint/2010/main" val="3026564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9" name="Straight Connector 8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90" name="Rectangle 82">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BDA8268-2AA8-43E2-8CE4-7B550EEED74B}"/>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What Makes a Good Poster?</a:t>
            </a:r>
          </a:p>
        </p:txBody>
      </p:sp>
      <p:sp>
        <p:nvSpPr>
          <p:cNvPr id="4" name="Content Placeholder 3">
            <a:extLst>
              <a:ext uri="{FF2B5EF4-FFF2-40B4-BE49-F238E27FC236}">
                <a16:creationId xmlns:a16="http://schemas.microsoft.com/office/drawing/2014/main" id="{BD8A99CB-E251-4F06-B892-70A7738C223F}"/>
              </a:ext>
            </a:extLst>
          </p:cNvPr>
          <p:cNvSpPr>
            <a:spLocks noGrp="1"/>
          </p:cNvSpPr>
          <p:nvPr>
            <p:ph idx="1"/>
          </p:nvPr>
        </p:nvSpPr>
        <p:spPr>
          <a:xfrm>
            <a:off x="636806" y="3849539"/>
            <a:ext cx="3378098" cy="2367405"/>
          </a:xfrm>
        </p:spPr>
        <p:txBody>
          <a:bodyPr vert="horz" lIns="91440" tIns="45720" rIns="91440" bIns="45720" rtlCol="0" anchor="t">
            <a:normAutofit/>
          </a:bodyPr>
          <a:lstStyle/>
          <a:p>
            <a:pPr marL="0" indent="0" algn="r">
              <a:lnSpc>
                <a:spcPct val="100000"/>
              </a:lnSpc>
              <a:spcBef>
                <a:spcPts val="0"/>
              </a:spcBef>
              <a:buNone/>
            </a:pPr>
            <a:r>
              <a:rPr lang="en-US" sz="1600" b="1" dirty="0">
                <a:solidFill>
                  <a:schemeClr val="tx1">
                    <a:lumMod val="95000"/>
                    <a:lumOff val="5000"/>
                  </a:schemeClr>
                </a:solidFill>
              </a:rPr>
              <a:t>Working Collaboratively</a:t>
            </a:r>
          </a:p>
        </p:txBody>
      </p:sp>
      <p:cxnSp>
        <p:nvCxnSpPr>
          <p:cNvPr id="91" name="Straight Connector 84">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Text&#10;&#10;Description automatically generated with medium confidence">
            <a:extLst>
              <a:ext uri="{FF2B5EF4-FFF2-40B4-BE49-F238E27FC236}">
                <a16:creationId xmlns:a16="http://schemas.microsoft.com/office/drawing/2014/main" id="{AB28EBBC-193E-48DF-9A7D-160558EB2839}"/>
              </a:ext>
            </a:extLst>
          </p:cNvPr>
          <p:cNvPicPr>
            <a:picLocks noChangeAspect="1"/>
          </p:cNvPicPr>
          <p:nvPr/>
        </p:nvPicPr>
        <p:blipFill>
          <a:blip r:embed="rId3"/>
          <a:stretch>
            <a:fillRect/>
          </a:stretch>
        </p:blipFill>
        <p:spPr>
          <a:xfrm>
            <a:off x="4078509" y="1206124"/>
            <a:ext cx="8046611" cy="4445752"/>
          </a:xfrm>
          <a:prstGeom prst="rect">
            <a:avLst/>
          </a:prstGeom>
        </p:spPr>
      </p:pic>
    </p:spTree>
    <p:extLst>
      <p:ext uri="{BB962C8B-B14F-4D97-AF65-F5344CB8AC3E}">
        <p14:creationId xmlns:p14="http://schemas.microsoft.com/office/powerpoint/2010/main" val="240656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BDA8268-2AA8-43E2-8CE4-7B550EEED74B}"/>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How Far does Water Travel?</a:t>
            </a:r>
          </a:p>
        </p:txBody>
      </p:sp>
      <p:sp>
        <p:nvSpPr>
          <p:cNvPr id="4" name="Content Placeholder 3">
            <a:extLst>
              <a:ext uri="{FF2B5EF4-FFF2-40B4-BE49-F238E27FC236}">
                <a16:creationId xmlns:a16="http://schemas.microsoft.com/office/drawing/2014/main" id="{BD8A99CB-E251-4F06-B892-70A7738C223F}"/>
              </a:ext>
            </a:extLst>
          </p:cNvPr>
          <p:cNvSpPr>
            <a:spLocks noGrp="1"/>
          </p:cNvSpPr>
          <p:nvPr>
            <p:ph idx="1"/>
          </p:nvPr>
        </p:nvSpPr>
        <p:spPr>
          <a:xfrm>
            <a:off x="8610600" y="4960137"/>
            <a:ext cx="3200400" cy="1463040"/>
          </a:xfrm>
        </p:spPr>
        <p:txBody>
          <a:bodyPr vert="horz" lIns="91440" tIns="45720" rIns="91440" bIns="45720" rtlCol="0" anchor="ctr">
            <a:normAutofit/>
          </a:bodyPr>
          <a:lstStyle/>
          <a:p>
            <a:pPr marL="0" indent="0">
              <a:lnSpc>
                <a:spcPct val="100000"/>
              </a:lnSpc>
              <a:spcBef>
                <a:spcPts val="0"/>
              </a:spcBef>
              <a:buNone/>
            </a:pPr>
            <a:r>
              <a:rPr lang="en-US" sz="1800" b="1" dirty="0">
                <a:solidFill>
                  <a:schemeClr val="tx1">
                    <a:lumMod val="95000"/>
                    <a:lumOff val="5000"/>
                  </a:schemeClr>
                </a:solidFill>
              </a:rPr>
              <a:t>Working Collaboratively</a:t>
            </a:r>
          </a:p>
        </p:txBody>
      </p:sp>
      <p:sp useBgFill="1">
        <p:nvSpPr>
          <p:cNvPr id="27" name="Rectangle 26">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8DD45B-B8C6-4329-B4E4-C59B7C921FF8}"/>
              </a:ext>
            </a:extLst>
          </p:cNvPr>
          <p:cNvPicPr>
            <a:picLocks noChangeAspect="1"/>
          </p:cNvPicPr>
          <p:nvPr/>
        </p:nvPicPr>
        <p:blipFill>
          <a:blip r:embed="rId3"/>
          <a:stretch>
            <a:fillRect/>
          </a:stretch>
        </p:blipFill>
        <p:spPr>
          <a:xfrm>
            <a:off x="457200" y="541069"/>
            <a:ext cx="11090031" cy="1102388"/>
          </a:xfrm>
          <a:prstGeom prst="rect">
            <a:avLst/>
          </a:prstGeom>
        </p:spPr>
      </p:pic>
      <p:pic>
        <p:nvPicPr>
          <p:cNvPr id="8" name="Picture 7">
            <a:extLst>
              <a:ext uri="{FF2B5EF4-FFF2-40B4-BE49-F238E27FC236}">
                <a16:creationId xmlns:a16="http://schemas.microsoft.com/office/drawing/2014/main" id="{BD525D35-AB5E-4056-B0A2-CA65329E2B8B}"/>
              </a:ext>
            </a:extLst>
          </p:cNvPr>
          <p:cNvPicPr>
            <a:picLocks noChangeAspect="1"/>
          </p:cNvPicPr>
          <p:nvPr/>
        </p:nvPicPr>
        <p:blipFill>
          <a:blip r:embed="rId4"/>
          <a:stretch>
            <a:fillRect/>
          </a:stretch>
        </p:blipFill>
        <p:spPr>
          <a:xfrm>
            <a:off x="457200" y="2528765"/>
            <a:ext cx="11454269" cy="1102388"/>
          </a:xfrm>
          <a:prstGeom prst="rect">
            <a:avLst/>
          </a:prstGeom>
        </p:spPr>
      </p:pic>
    </p:spTree>
    <p:extLst>
      <p:ext uri="{BB962C8B-B14F-4D97-AF65-F5344CB8AC3E}">
        <p14:creationId xmlns:p14="http://schemas.microsoft.com/office/powerpoint/2010/main" val="258522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99083-02A6-411A-864F-E94D448A3356}"/>
              </a:ext>
            </a:extLst>
          </p:cNvPr>
          <p:cNvSpPr>
            <a:spLocks noGrp="1"/>
          </p:cNvSpPr>
          <p:nvPr>
            <p:ph type="title"/>
          </p:nvPr>
        </p:nvSpPr>
        <p:spPr>
          <a:xfrm>
            <a:off x="643468" y="643467"/>
            <a:ext cx="3415612" cy="5571066"/>
          </a:xfrm>
        </p:spPr>
        <p:txBody>
          <a:bodyPr>
            <a:normAutofit/>
          </a:bodyPr>
          <a:lstStyle/>
          <a:p>
            <a:r>
              <a:rPr lang="en-AU">
                <a:solidFill>
                  <a:srgbClr val="FFFFFF"/>
                </a:solidFill>
              </a:rPr>
              <a:t>In Your Groups</a:t>
            </a:r>
          </a:p>
        </p:txBody>
      </p:sp>
      <p:graphicFrame>
        <p:nvGraphicFramePr>
          <p:cNvPr id="5" name="Content Placeholder 2">
            <a:extLst>
              <a:ext uri="{FF2B5EF4-FFF2-40B4-BE49-F238E27FC236}">
                <a16:creationId xmlns:a16="http://schemas.microsoft.com/office/drawing/2014/main" id="{CA408C47-21E5-4FC2-8343-DB464A883AA8}"/>
              </a:ext>
            </a:extLst>
          </p:cNvPr>
          <p:cNvGraphicFramePr>
            <a:graphicFrameLocks noGrp="1"/>
          </p:cNvGraphicFramePr>
          <p:nvPr>
            <p:ph idx="1"/>
            <p:extLst>
              <p:ext uri="{D42A27DB-BD31-4B8C-83A1-F6EECF244321}">
                <p14:modId xmlns:p14="http://schemas.microsoft.com/office/powerpoint/2010/main" val="3794287496"/>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76967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1139</TotalTime>
  <Words>527</Words>
  <Application>Microsoft Office PowerPoint</Application>
  <PresentationFormat>Widescreen</PresentationFormat>
  <Paragraphs>97</Paragraphs>
  <Slides>9</Slides>
  <Notes>7</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vt:i4>
      </vt:variant>
    </vt:vector>
  </HeadingPairs>
  <TitlesOfParts>
    <vt:vector size="20" baseType="lpstr">
      <vt:lpstr>Helvetica 45 Light</vt:lpstr>
      <vt:lpstr>Meiryo</vt:lpstr>
      <vt:lpstr>Arial</vt:lpstr>
      <vt:lpstr>Calibri</vt:lpstr>
      <vt:lpstr>Corbel</vt:lpstr>
      <vt:lpstr>Ink Free</vt:lpstr>
      <vt:lpstr>Tw Cen MT</vt:lpstr>
      <vt:lpstr>Tw Cen MT Condensed</vt:lpstr>
      <vt:lpstr>Wingdings 3</vt:lpstr>
      <vt:lpstr>SketchLinesVTI</vt:lpstr>
      <vt:lpstr>Integral</vt:lpstr>
      <vt:lpstr>Topic: Statistics Investigation EQ: What is the Problem that I need to solve and what mathematics can I use to solve the Problem?</vt:lpstr>
      <vt:lpstr>Quickwrite</vt:lpstr>
      <vt:lpstr>Bottled WATER VS TAP WATER</vt:lpstr>
      <vt:lpstr>PowerPoint Presentation</vt:lpstr>
      <vt:lpstr>What Makes a Good Poster?</vt:lpstr>
      <vt:lpstr>What Makes a Good Poster?</vt:lpstr>
      <vt:lpstr>What Makes a Good Poster?</vt:lpstr>
      <vt:lpstr>How Far does Water Travel?</vt:lpstr>
      <vt:lpstr>In Your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Statistics Investigation EQ: What is the Mathematical Thinking Process? </dc:title>
  <dc:creator>Magdeline PARLEVLIET</dc:creator>
  <cp:lastModifiedBy>PARLEVLIET Magdeline [Baldivis Secondary College]</cp:lastModifiedBy>
  <cp:revision>62</cp:revision>
  <dcterms:created xsi:type="dcterms:W3CDTF">2021-05-25T09:55:12Z</dcterms:created>
  <dcterms:modified xsi:type="dcterms:W3CDTF">2021-06-06T04:55:53Z</dcterms:modified>
</cp:coreProperties>
</file>